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9" r:id="rId3"/>
    <p:sldId id="274" r:id="rId4"/>
    <p:sldId id="275" r:id="rId5"/>
    <p:sldId id="277" r:id="rId6"/>
    <p:sldId id="276" r:id="rId7"/>
    <p:sldId id="278" r:id="rId8"/>
    <p:sldId id="293" r:id="rId9"/>
    <p:sldId id="279" r:id="rId10"/>
    <p:sldId id="282" r:id="rId11"/>
    <p:sldId id="283" r:id="rId12"/>
    <p:sldId id="284" r:id="rId13"/>
    <p:sldId id="280" r:id="rId14"/>
    <p:sldId id="286" r:id="rId15"/>
    <p:sldId id="285" r:id="rId16"/>
    <p:sldId id="287" r:id="rId17"/>
    <p:sldId id="288" r:id="rId18"/>
    <p:sldId id="289" r:id="rId19"/>
    <p:sldId id="291" r:id="rId20"/>
    <p:sldId id="290" r:id="rId21"/>
    <p:sldId id="292" r:id="rId22"/>
    <p:sldId id="273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1392"/>
    <a:srgbClr val="45958A"/>
    <a:srgbClr val="059845"/>
    <a:srgbClr val="54257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1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5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1C8A952-77BA-844F-9620-F145833092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42A4DF-90E4-814A-AC7D-4067DDEA16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5D4AE-18E3-6B44-8566-D31A21A618E0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0F3A22-7F31-B94B-90FA-347DE11782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064D86-6969-1E44-8B7A-82688B91B6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FBCE2-0164-BC42-8461-D67CD38EA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650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3D1DA-A305-3D45-B9F9-9F1DB4D667A6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9A2F6-EE1A-8B4E-A50A-168396D12C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3057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116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79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A2F6-EE1A-8B4E-A50A-168396D12C9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1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C0A394-1DE5-1C47-A26F-6A471B2F7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F77E07-3F82-B242-8753-BA89BD403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5FE479-0414-F44C-B725-E11EFA58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0AE3-ED36-0041-921D-39D937A9B142}" type="datetime1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05BF8-137B-FD42-B41C-5777BD4A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B99FC6-A69C-2641-B4B6-631867E0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431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86758-D8B5-D24C-B308-ECB7B2C2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02277D-4B4F-314F-8A08-D63A518D8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95986C-F57E-3540-9F95-A13EB03D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9230-FC4F-C848-A538-94A9C9F260E0}" type="datetime1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56583E-7925-DC4C-B481-DC6B34AF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A52574-AF91-5D48-9495-8737922C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7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E36D782-DD70-8D49-8DAB-19336458A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7F7859C-F2A4-EE44-BC45-46331E50A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D15B2D-400B-3D4B-8F82-CEACEA46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A2D5-D0F7-0B4F-BD9D-1748F2AC874B}" type="datetime1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10A474-180B-964D-A95C-944DBF35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A0F7FE-7AF6-9342-9068-E0256BE9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86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72862C-6F09-E84D-8365-F32F289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C20EC5-FD65-2F46-BB67-D9EACAA2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578C-7719-AD4F-A0C5-EB7B5F900ECF}" type="datetime1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1BD9EB-A3D2-7442-B45B-19689AAD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Openclassrooms</a:t>
            </a:r>
            <a:r>
              <a:rPr lang="fr-FR" dirty="0"/>
              <a:t> – DS P3 – Hui Guan TAI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06686E-DCBA-2947-86D5-B88ECE05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516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FBF06-8C0E-C342-AC10-1617F6E0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6260C1-F9ED-6749-A160-7B55F4746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AB8E29-2AC0-894F-AF28-1348355A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0274E-F7DC-9946-B6B2-3B75DFD2CC6E}" type="datetime1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7CDA2C-C8FA-064F-8445-6D3B03D3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2B34A9-9C47-1B4F-9BB1-211BBE13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46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0C724-5B63-3E42-AACC-70F20E8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D248E3-F27A-1241-975E-6C1472744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A36841-1D6D-834F-A412-17B4D4530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276863-54F8-B140-9397-DF6CE538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7446-A43A-4342-900A-A68906AB8817}" type="datetime1">
              <a:rPr lang="fr-FR" smtClean="0"/>
              <a:t>08/04/2021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D5EB26-19EC-E948-8C71-5E961FBB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A627D4-B6CA-8446-8A15-A2539F5B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56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D77E8-ECC2-FA4F-90F3-B9501582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3E2176-D533-8A44-9BFC-CF556214F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0100C-86A3-3047-AB22-1A078D9F2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26663E4-4065-0446-B9AE-2203EA68B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3980036-6E1C-4945-B239-DA6525120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83DED5-DA3A-0C4A-AA87-FC567E29B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76DF-9B77-7A45-A5BF-AE13C5BD130E}" type="datetime1">
              <a:rPr lang="fr-FR" smtClean="0"/>
              <a:t>08/04/2021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DB6B25D-ED01-2C4B-A708-D1D4292A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1D15F32-7835-294A-A10F-1915E705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35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7AAD2-C286-B74F-9111-D26FA1F7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FAD48B-ACC6-4749-88FE-2AFC9A614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4E39-411E-AE4C-BFBE-286F12D310E0}" type="datetime1">
              <a:rPr lang="fr-FR" smtClean="0"/>
              <a:t>08/04/2021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B1444D-B2D2-5843-8C67-CE8D165C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6AC2F4-75C8-6246-9FDC-5BAE8D5A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0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B890CEE-533C-C54C-A1EA-F95C045C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AA19-FAC7-6146-872E-81BA57B8C45E}" type="datetime1">
              <a:rPr lang="fr-FR" smtClean="0"/>
              <a:t>08/04/2021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4FDDFC-D033-124C-9548-1C1DA078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r>
              <a:rPr lang="fr-FR"/>
              <a:t>Openclassrooms – DS P3 – Hui Guan TAI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677019-2733-EF40-B9C9-368F0AC9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2073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343D51-ABF2-E64E-9F83-0A1DBEBD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44A692-B615-2C4C-9174-32CBBEB8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7CEB92-1C3D-AC44-8E5E-177D9CF85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1EB051-C848-8F49-952A-D3E33804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2535-84BA-224A-987A-973C95926ACA}" type="datetime1">
              <a:rPr lang="fr-FR" smtClean="0"/>
              <a:t>08/04/2021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41C500-D025-2848-97AF-0E848EE21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7DF2F9-B2C6-6B44-8EBE-811FEE63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67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DEF673-9523-434E-A0D4-AF5D0FBB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48FEA-A118-E34D-8B27-E73D579A7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09E203-13AC-E643-8623-BC6B034D4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907E6D-A563-4E4E-8FCD-E4C900297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9631-8421-5C46-87FB-4CE11CF35568}" type="datetime1">
              <a:rPr lang="fr-FR" smtClean="0"/>
              <a:t>08/04/2021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BE429A-CD83-C843-AB55-9482D561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801773-7288-804F-9F5D-448B2E1B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88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6717B52-2D56-C94B-9876-79AB4A30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1EAA6C-55F5-EB49-9589-9A947F1B5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D70BF8-15F0-3B44-BA5B-616653C8B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7AA3C-CA0E-F84F-A0B3-7860D8814B9C}" type="datetime1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A0749C-53DB-6546-8A00-5A774F1DF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7030A0"/>
                </a:solidFill>
              </a:defRPr>
            </a:lvl1pPr>
          </a:lstStyle>
          <a:p>
            <a:r>
              <a:rPr lang="fr-FR" dirty="0" err="1"/>
              <a:t>Openclassrooms</a:t>
            </a:r>
            <a:r>
              <a:rPr lang="fr-FR" dirty="0"/>
              <a:t> – DS P3 – Hui Guan TAI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DC34C6-7825-C940-BDB8-C6734050D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378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56BC2-8A95-6041-B765-5D2686C1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355" y="5312836"/>
            <a:ext cx="11586410" cy="1561492"/>
          </a:xfrm>
        </p:spPr>
        <p:txBody>
          <a:bodyPr anchor="t">
            <a:normAutofit fontScale="90000"/>
          </a:bodyPr>
          <a:lstStyle/>
          <a:p>
            <a:r>
              <a:rPr lang="fr-F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Source: https://</a:t>
            </a:r>
            <a:r>
              <a:rPr lang="fr-FR" sz="1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morioh.com</a:t>
            </a:r>
            <a:r>
              <a:rPr lang="fr-F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/p/5e461f15f1df</a:t>
            </a:r>
            <a:br>
              <a:rPr lang="fr-FR" sz="1800" b="1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</a:br>
            <a:br>
              <a:rPr lang="fr-FR" sz="1800" b="1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</a:br>
            <a:br>
              <a:rPr lang="fr-FR" sz="3200" b="1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</a:br>
            <a:endParaRPr lang="fr-FR" sz="4800" dirty="0">
              <a:solidFill>
                <a:schemeClr val="accent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4A7159-27A6-8243-ABC9-996AFAFA6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329" y="1740598"/>
            <a:ext cx="8548462" cy="341938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3B065A-6D03-FE4E-B54F-8BA6D631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1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7E6633-1257-8E4C-9EB3-77932697A52A}"/>
              </a:ext>
            </a:extLst>
          </p:cNvPr>
          <p:cNvSpPr txBox="1"/>
          <p:nvPr/>
        </p:nvSpPr>
        <p:spPr>
          <a:xfrm>
            <a:off x="625207" y="634066"/>
            <a:ext cx="10876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DS P3 - Développez un moteur de recommandations de films</a:t>
            </a:r>
            <a:endParaRPr lang="fr-FR" sz="3200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77914F-E522-524B-B3C4-A6100063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6174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Exploration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Distributions (</a:t>
            </a:r>
            <a:r>
              <a:rPr lang="fr-FR" sz="4800" dirty="0" err="1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likes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3D68CC-44FF-B247-9DF1-81C1DDE9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373" y="1122319"/>
            <a:ext cx="7144378" cy="5599156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8AFA898-C3B3-DD43-8E53-AEB1D9C8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72" y="2313512"/>
            <a:ext cx="3091001" cy="26350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Variable créée</a:t>
            </a:r>
          </a:p>
          <a:p>
            <a:r>
              <a:rPr lang="fr-FR" sz="22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Total </a:t>
            </a:r>
            <a:r>
              <a:rPr lang="fr-FR" sz="22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facebook</a:t>
            </a:r>
            <a:r>
              <a:rPr lang="fr-FR" sz="22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</a:t>
            </a:r>
            <a:r>
              <a:rPr lang="fr-FR" sz="22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likes</a:t>
            </a:r>
            <a:endParaRPr lang="fr-FR" sz="22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director</a:t>
            </a:r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</a:t>
            </a:r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likes</a:t>
            </a:r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actor1 </a:t>
            </a:r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likes</a:t>
            </a:r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actor2 </a:t>
            </a:r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likes</a:t>
            </a:r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actor3 </a:t>
            </a:r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likes</a:t>
            </a:r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movie</a:t>
            </a:r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</a:t>
            </a:r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likes</a:t>
            </a:r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endParaRPr lang="fr-FR" sz="22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fr-FR" sz="2200" dirty="0">
                <a:solidFill>
                  <a:schemeClr val="accent1"/>
                </a:solidFill>
                <a:latin typeface="Franklin Gothic Book" panose="020B0503020102020204" pitchFamily="34" charset="0"/>
                <a:sym typeface="Wingdings" pitchFamily="2" charset="2"/>
              </a:rPr>
              <a:t> </a:t>
            </a:r>
            <a:r>
              <a:rPr lang="fr-FR" sz="22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Le score IMDB ne suit pas le        nombre de </a:t>
            </a:r>
            <a:r>
              <a:rPr lang="fr-FR" sz="22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likes</a:t>
            </a:r>
            <a:endParaRPr lang="fr-FR" sz="22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fr-FR" sz="22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78A57E-7CA5-D545-990E-17B8978D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065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430" y="20548"/>
            <a:ext cx="10968613" cy="1325563"/>
          </a:xfrm>
        </p:spPr>
        <p:txBody>
          <a:bodyPr>
            <a:normAutofit fontScale="90000"/>
          </a:bodyPr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Exploration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Distributions (</a:t>
            </a:r>
            <a:r>
              <a:rPr lang="fr-FR" sz="4800" dirty="0" err="1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acteurs,directeurs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3636C1-9B2F-8D4F-840B-F1F6ECAC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52" y="1346111"/>
            <a:ext cx="6106546" cy="41664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9B7C06-A162-DB41-988A-E49289A5E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394" y="1441064"/>
            <a:ext cx="6099606" cy="397650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A9230DA-7A20-4549-B787-50C24ED0408C}"/>
              </a:ext>
            </a:extLst>
          </p:cNvPr>
          <p:cNvSpPr txBox="1"/>
          <p:nvPr/>
        </p:nvSpPr>
        <p:spPr>
          <a:xfrm>
            <a:off x="2843684" y="5511292"/>
            <a:ext cx="667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  <a:sym typeface="Wingdings" pitchFamily="2" charset="2"/>
              </a:rPr>
              <a:t> </a:t>
            </a: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Le score IMDB croit avec le nombre de films (par réalisateurs)</a:t>
            </a:r>
          </a:p>
          <a:p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     … contrairement au nombre de </a:t>
            </a:r>
            <a:r>
              <a:rPr lang="fr-FR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likes</a:t>
            </a: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1C0F3C-28F2-B545-9C8A-2E7A6903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914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Exploration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Distributions (budget, revenus)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7BDC0F-E665-E94B-A082-CDC8873D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16" y="1426925"/>
            <a:ext cx="5891684" cy="48280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830BD5-2975-834F-9DCF-0BC39489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925"/>
            <a:ext cx="6096000" cy="4718566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FCE34E-7637-B140-BB5A-304FBE99E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4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Exploration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Distributions (genre, plot)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C20E7ED-7692-154A-A36E-004030D3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8" y="1182795"/>
            <a:ext cx="8084960" cy="476122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B4095C-6068-E54F-A152-920FAF89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217" y="1182795"/>
            <a:ext cx="4252783" cy="4489048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BD992F-BB3C-3147-BCE8-D440DA4E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B9699D-5AB7-3C42-9C37-E3F23B31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036" y="1759160"/>
            <a:ext cx="3819963" cy="19568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33EFD55-5997-334D-8F7C-CC7880E8A46D}"/>
              </a:ext>
            </a:extLst>
          </p:cNvPr>
          <p:cNvSpPr txBox="1"/>
          <p:nvPr/>
        </p:nvSpPr>
        <p:spPr>
          <a:xfrm>
            <a:off x="340033" y="5944022"/>
            <a:ext cx="1124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400" dirty="0">
                <a:solidFill>
                  <a:srgbClr val="7030A0"/>
                </a:solidFill>
                <a:latin typeface="Franklin Gothic Book" panose="020B0503020102020204" pitchFamily="34" charset="0"/>
                <a:ea typeface="+mj-ea"/>
                <a:cs typeface="Calibri" panose="020F0502020204030204" pitchFamily="34" charset="0"/>
                <a:sym typeface="Wingdings" pitchFamily="2" charset="2"/>
              </a:rPr>
              <a:t> </a:t>
            </a:r>
            <a:r>
              <a:rPr lang="fr-FR" sz="2400" dirty="0">
                <a:solidFill>
                  <a:srgbClr val="7030A0"/>
                </a:solidFill>
                <a:latin typeface="Franklin Gothic Book" panose="020B0503020102020204" pitchFamily="34" charset="0"/>
                <a:ea typeface="+mj-ea"/>
                <a:cs typeface="Calibri" panose="020F0502020204030204" pitchFamily="34" charset="0"/>
              </a:rPr>
              <a:t>Les genres et plots sont les critères privilégiés pour découvrir des nouveaux films  </a:t>
            </a:r>
          </a:p>
        </p:txBody>
      </p:sp>
    </p:spTree>
    <p:extLst>
      <p:ext uri="{BB962C8B-B14F-4D97-AF65-F5344CB8AC3E}">
        <p14:creationId xmlns:p14="http://schemas.microsoft.com/office/powerpoint/2010/main" val="902490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Exploration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Règles d’association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2F6F67-7900-EC49-9998-92E6E56ED593}"/>
              </a:ext>
            </a:extLst>
          </p:cNvPr>
          <p:cNvSpPr txBox="1"/>
          <p:nvPr/>
        </p:nvSpPr>
        <p:spPr>
          <a:xfrm>
            <a:off x="245347" y="1063217"/>
            <a:ext cx="11108453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Genres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1200150" lvl="2" indent="-285750">
              <a:buFont typeface="Wingdings" pitchFamily="2" charset="2"/>
              <a:buChar char="è"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Les films de comédie, d’animation ou d’aventure sont souvent des films pour la famille</a:t>
            </a:r>
          </a:p>
          <a:p>
            <a:pPr marL="1200150" lvl="2" indent="-285750">
              <a:buFont typeface="Wingdings" pitchFamily="2" charset="2"/>
              <a:buChar char="è"/>
            </a:pP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Likes</a:t>
            </a:r>
            <a:endParaRPr lang="fr-FR" b="1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2"/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sym typeface="Wingdings" pitchFamily="2" charset="2"/>
              </a:rPr>
              <a:t>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 Les films très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liké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 sur le réalisateur, l’acteur 1 et le film sont très souvent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liké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 sur l’acteur 2 aussi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Gross/Budget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2"/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sym typeface="Wingdings" pitchFamily="2" charset="2"/>
              </a:rPr>
              <a:t>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 Les films a gros budget et avec un score </a:t>
            </a:r>
            <a:r>
              <a:rPr lang="fr-FR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imdb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 élevé ont des revenus élevés (dans le 3</a:t>
            </a:r>
            <a:r>
              <a:rPr lang="fr-FR" sz="1600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e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 quartile)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0221F5-ACE6-4A44-B5C5-AACC3AAC5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25" y="1325563"/>
            <a:ext cx="7214386" cy="160422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18B4C3-4BD0-D94D-8E47-DF579FD6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16" y="3783462"/>
            <a:ext cx="8880395" cy="10328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AF8F23-BC96-AD41-BBF0-F755D4E5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770" y="5669935"/>
            <a:ext cx="7525141" cy="509740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673BD6-4291-FA49-8893-C23D47D1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909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Exploration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Réduction dimensionnelle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D7939B-A04C-714A-8FCC-F4634F6E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36" y="2489915"/>
            <a:ext cx="3832328" cy="95808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12F6F67-7900-EC49-9998-92E6E56ED593}"/>
              </a:ext>
            </a:extLst>
          </p:cNvPr>
          <p:cNvSpPr txBox="1"/>
          <p:nvPr/>
        </p:nvSpPr>
        <p:spPr>
          <a:xfrm>
            <a:off x="838200" y="1325563"/>
            <a:ext cx="10998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8112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plot_keywords</a:t>
            </a: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Comment synthétiser ces plots en moins d’une dizaine de facteurs?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NMF = trouver des vecteurs latents </a:t>
            </a:r>
            <a:r>
              <a:rPr lang="fr-FR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WxH</a:t>
            </a: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qui factorisent le vecteur V de départ (contenant les plots/films)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53C906-20D3-6B47-83DB-D50EBA13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54" y="3689020"/>
            <a:ext cx="6226022" cy="21677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79488CC-606C-0640-9503-4026069BC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2" y="3689020"/>
            <a:ext cx="5254659" cy="224221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0E880D0-A775-AF4A-9814-CD60013D59D6}"/>
              </a:ext>
            </a:extLst>
          </p:cNvPr>
          <p:cNvSpPr txBox="1"/>
          <p:nvPr/>
        </p:nvSpPr>
        <p:spPr>
          <a:xfrm>
            <a:off x="2505842" y="4426162"/>
            <a:ext cx="770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accent1"/>
                </a:solidFill>
                <a:latin typeface="Arial Rounded MT Bold" panose="020F0704030504030204" pitchFamily="34" charset="77"/>
                <a:ea typeface="+mj-ea"/>
                <a:cs typeface="Calibri" panose="020F0502020204030204" pitchFamily="34" charset="0"/>
              </a:rPr>
              <a:t>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4E3525-5B7E-FC40-8347-5D003BF7AA02}"/>
              </a:ext>
            </a:extLst>
          </p:cNvPr>
          <p:cNvSpPr txBox="1"/>
          <p:nvPr/>
        </p:nvSpPr>
        <p:spPr>
          <a:xfrm>
            <a:off x="9290154" y="4426162"/>
            <a:ext cx="7284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accent1"/>
                </a:solidFill>
                <a:latin typeface="Arial Rounded MT Bold" panose="020F0704030504030204" pitchFamily="34" charset="77"/>
                <a:ea typeface="+mj-ea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E13258-D258-F94F-9C96-CD8237FDAAE0}"/>
              </a:ext>
            </a:extLst>
          </p:cNvPr>
          <p:cNvSpPr txBox="1"/>
          <p:nvPr/>
        </p:nvSpPr>
        <p:spPr>
          <a:xfrm>
            <a:off x="1868774" y="5946747"/>
            <a:ext cx="845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000" b="1" dirty="0">
                <a:solidFill>
                  <a:schemeClr val="accent1"/>
                </a:solidFill>
                <a:latin typeface="Franklin Gothic Book" panose="020B0503020102020204" pitchFamily="34" charset="0"/>
                <a:sym typeface="Wingdings" pitchFamily="2" charset="2"/>
              </a:rPr>
              <a:t></a:t>
            </a:r>
            <a:r>
              <a:rPr lang="fr-FR" sz="20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10 Facteurs latents qui expliquent l’ensemble des 8112 plots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D2D5592-0E22-3447-B726-A494D86E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249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Exploration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</a:t>
            </a:r>
            <a:r>
              <a:rPr lang="fr-FR" sz="4800" dirty="0" err="1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Clustering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fr-FR" sz="4800" dirty="0" err="1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KMeans</a:t>
            </a:r>
            <a:endParaRPr lang="fr-FR" sz="4800" dirty="0">
              <a:solidFill>
                <a:schemeClr val="accent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2F6F67-7900-EC49-9998-92E6E56ED593}"/>
              </a:ext>
            </a:extLst>
          </p:cNvPr>
          <p:cNvSpPr txBox="1"/>
          <p:nvPr/>
        </p:nvSpPr>
        <p:spPr>
          <a:xfrm>
            <a:off x="838199" y="1325563"/>
            <a:ext cx="1032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23 genres de films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E13258-D258-F94F-9C96-CD8237FDAAE0}"/>
              </a:ext>
            </a:extLst>
          </p:cNvPr>
          <p:cNvSpPr txBox="1"/>
          <p:nvPr/>
        </p:nvSpPr>
        <p:spPr>
          <a:xfrm>
            <a:off x="3487827" y="6014405"/>
            <a:ext cx="502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b="1" dirty="0">
                <a:solidFill>
                  <a:schemeClr val="accent1"/>
                </a:solidFill>
                <a:latin typeface="Franklin Gothic Book" panose="020B0503020102020204" pitchFamily="34" charset="0"/>
                <a:sym typeface="Wingdings" pitchFamily="2" charset="2"/>
              </a:rPr>
              <a:t></a:t>
            </a:r>
            <a:r>
              <a:rPr lang="fr-FR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</a:t>
            </a:r>
            <a:r>
              <a:rPr lang="fr-FR" b="1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Clustering</a:t>
            </a:r>
            <a:r>
              <a:rPr lang="fr-FR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</a:t>
            </a:r>
            <a:r>
              <a:rPr lang="fr-FR" b="1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Kmeans</a:t>
            </a:r>
            <a:r>
              <a:rPr lang="fr-FR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peu concluant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BAD28F-565E-7649-B7CB-5C20D1DE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43" y="1017353"/>
            <a:ext cx="6137457" cy="507956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36F17F9-BBCB-3049-BAD9-14A37B0CF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31405"/>
            <a:ext cx="3751204" cy="3683000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E057DA-E8F2-BB48-9123-6238C6095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7324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Exploration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</a:t>
            </a:r>
            <a:r>
              <a:rPr lang="fr-FR" sz="4800" dirty="0" err="1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Clustering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 DBSCAN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2F6F67-7900-EC49-9998-92E6E56ED593}"/>
              </a:ext>
            </a:extLst>
          </p:cNvPr>
          <p:cNvSpPr txBox="1"/>
          <p:nvPr/>
        </p:nvSpPr>
        <p:spPr>
          <a:xfrm>
            <a:off x="838200" y="1325563"/>
            <a:ext cx="55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Recherche de paramètres </a:t>
            </a:r>
            <a:r>
              <a:rPr lang="fr-FR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eps</a:t>
            </a: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/nb points optimum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E13258-D258-F94F-9C96-CD8237FDAAE0}"/>
              </a:ext>
            </a:extLst>
          </p:cNvPr>
          <p:cNvSpPr txBox="1"/>
          <p:nvPr/>
        </p:nvSpPr>
        <p:spPr>
          <a:xfrm>
            <a:off x="2057400" y="56449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b="1" dirty="0">
                <a:solidFill>
                  <a:schemeClr val="accent1"/>
                </a:solidFill>
                <a:latin typeface="Franklin Gothic Book" panose="020B0503020102020204" pitchFamily="34" charset="0"/>
                <a:sym typeface="Wingdings" pitchFamily="2" charset="2"/>
              </a:rPr>
              <a:t></a:t>
            </a:r>
            <a:r>
              <a:rPr lang="fr-FR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10 clusters de genre, dont 2 clusters redondants (</a:t>
            </a:r>
            <a:r>
              <a:rPr lang="fr-FR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documentary</a:t>
            </a: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&amp; sport)</a:t>
            </a:r>
            <a:endParaRPr lang="fr-FR" b="1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8C5319-B62D-2F4A-97F8-F126DDF3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0" y="2420559"/>
            <a:ext cx="4643463" cy="26977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F97F49-E6B1-774C-8578-A301E68A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17" y="1852174"/>
            <a:ext cx="3168650" cy="32661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ABD6BFF-7336-1C47-98D7-6C6370F6B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931" y="2053199"/>
            <a:ext cx="2716869" cy="3145255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F520211-26CC-8F46-A970-B93E1408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981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Exploration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ACP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2F6F67-7900-EC49-9998-92E6E56ED593}"/>
              </a:ext>
            </a:extLst>
          </p:cNvPr>
          <p:cNvSpPr txBox="1"/>
          <p:nvPr/>
        </p:nvSpPr>
        <p:spPr>
          <a:xfrm>
            <a:off x="933240" y="1082213"/>
            <a:ext cx="1032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23 genres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E13258-D258-F94F-9C96-CD8237FDAAE0}"/>
              </a:ext>
            </a:extLst>
          </p:cNvPr>
          <p:cNvSpPr txBox="1"/>
          <p:nvPr/>
        </p:nvSpPr>
        <p:spPr>
          <a:xfrm>
            <a:off x="2295710" y="6042735"/>
            <a:ext cx="691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b="1" dirty="0">
                <a:solidFill>
                  <a:schemeClr val="accent1"/>
                </a:solidFill>
                <a:latin typeface="Franklin Gothic Book" panose="020B0503020102020204" pitchFamily="34" charset="0"/>
                <a:sym typeface="Wingdings" pitchFamily="2" charset="2"/>
              </a:rPr>
              <a:t></a:t>
            </a:r>
            <a:r>
              <a:rPr lang="fr-FR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3 axes: famille (x&gt;0), romance (y&lt;0), thriller/action (y&gt;0)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A42002-0DC5-1149-A91A-0CFA1DF2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952" y="1608824"/>
            <a:ext cx="4800895" cy="45386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416527-1F8F-A942-A1D3-ECD18A690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27" y="1608824"/>
            <a:ext cx="4557320" cy="4433911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0E3BE6-BA40-FD40-AB06-B87D5E70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832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FA6B599-88F2-1B49-82D3-523DEFAF6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32" y="1256776"/>
            <a:ext cx="5396045" cy="54756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Exploration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Similarités cosinus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2F6F67-7900-EC49-9998-92E6E56ED593}"/>
              </a:ext>
            </a:extLst>
          </p:cNvPr>
          <p:cNvSpPr txBox="1"/>
          <p:nvPr/>
        </p:nvSpPr>
        <p:spPr>
          <a:xfrm>
            <a:off x="2147889" y="933610"/>
            <a:ext cx="302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Similarité sur les genres 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213299-1857-064B-B894-07505B40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41" y="1256776"/>
            <a:ext cx="5327027" cy="5333507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2D26CD-1546-B042-86A0-E58F6F9B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1ABA91-9CA6-874F-AB40-1DC3688D7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061" y="5564810"/>
            <a:ext cx="2211053" cy="66034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AC05509-923C-B840-A6D0-C39FF3EC51AE}"/>
              </a:ext>
            </a:extLst>
          </p:cNvPr>
          <p:cNvSpPr txBox="1"/>
          <p:nvPr/>
        </p:nvSpPr>
        <p:spPr>
          <a:xfrm>
            <a:off x="7609755" y="933610"/>
            <a:ext cx="449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… sur les plots (factorisés à 10 vecteurs)</a:t>
            </a:r>
          </a:p>
        </p:txBody>
      </p:sp>
    </p:spTree>
    <p:extLst>
      <p:ext uri="{BB962C8B-B14F-4D97-AF65-F5344CB8AC3E}">
        <p14:creationId xmlns:p14="http://schemas.microsoft.com/office/powerpoint/2010/main" val="714537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24500-51C1-714F-B51C-5766D3AF79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7502" y="0"/>
            <a:ext cx="9776298" cy="1325563"/>
          </a:xfrm>
        </p:spPr>
        <p:txBody>
          <a:bodyPr/>
          <a:lstStyle/>
          <a:p>
            <a:r>
              <a:rPr lang="fr-FR" dirty="0">
                <a:latin typeface="Franklin Gothic Book" panose="020B0503020102020204" pitchFamily="34" charset="0"/>
              </a:rPr>
              <a:t> </a:t>
            </a:r>
            <a:r>
              <a:rPr lang="fr-FR" sz="60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08127E-5684-4F47-9802-223B67D78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502" y="2104397"/>
            <a:ext cx="7899007" cy="3478256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Contexte</a:t>
            </a:r>
          </a:p>
          <a:p>
            <a:r>
              <a:rPr lang="fr-FR" sz="4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Nettoyage</a:t>
            </a:r>
          </a:p>
          <a:p>
            <a:r>
              <a:rPr lang="fr-FR" sz="4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Exploration</a:t>
            </a:r>
          </a:p>
          <a:p>
            <a:r>
              <a:rPr lang="fr-FR" sz="4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Moteur</a:t>
            </a:r>
          </a:p>
          <a:p>
            <a:r>
              <a:rPr lang="fr-FR" sz="4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BE90A9-AF1B-2245-B7D3-5D31117E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F02871-3F6A-3C45-B581-562D105E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830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Moteur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Algorithme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2F6F67-7900-EC49-9998-92E6E56ED593}"/>
              </a:ext>
            </a:extLst>
          </p:cNvPr>
          <p:cNvSpPr txBox="1"/>
          <p:nvPr/>
        </p:nvSpPr>
        <p:spPr>
          <a:xfrm>
            <a:off x="736599" y="1134606"/>
            <a:ext cx="1032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Similarité sur les genres, sur les plots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91142F7-2F92-7047-A6BD-544DE901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93344"/>
            <a:ext cx="8318500" cy="467360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5121FF-85DA-7F43-B071-FE37F3A0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419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Moteur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Déploiement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2F6F67-7900-EC49-9998-92E6E56ED593}"/>
              </a:ext>
            </a:extLst>
          </p:cNvPr>
          <p:cNvSpPr txBox="1"/>
          <p:nvPr/>
        </p:nvSpPr>
        <p:spPr>
          <a:xfrm>
            <a:off x="1470374" y="4616353"/>
            <a:ext cx="3874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45958A"/>
                </a:solidFill>
                <a:latin typeface="Franklin Gothic Book" panose="020B0503020102020204" pitchFamily="34" charset="0"/>
              </a:rPr>
              <a:t>Asynchrone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45958A"/>
                </a:solidFill>
                <a:latin typeface="Franklin Gothic Book" panose="020B0503020102020204" pitchFamily="34" charset="0"/>
              </a:rPr>
              <a:t>Validation de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45958A"/>
                </a:solidFill>
                <a:latin typeface="Franklin Gothic Book" panose="020B0503020102020204" pitchFamily="34" charset="0"/>
              </a:rPr>
              <a:t>Documentation automatique d’api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4F2AFE5-CBDB-814D-A5EF-8701AEBE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04E97CE-5859-DE44-AEE5-0F2DC81F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0" y="3709676"/>
            <a:ext cx="3614530" cy="1301514"/>
          </a:xfrm>
          <a:prstGeom prst="rect">
            <a:avLst/>
          </a:prstGeom>
        </p:spPr>
      </p:pic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705A7339-EDDB-E84C-B7B2-89E2DA41B473}"/>
              </a:ext>
            </a:extLst>
          </p:cNvPr>
          <p:cNvSpPr/>
          <p:nvPr/>
        </p:nvSpPr>
        <p:spPr>
          <a:xfrm>
            <a:off x="315686" y="2579495"/>
            <a:ext cx="5029200" cy="3561877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7FBACFF-5322-3D42-BFFD-F0970B99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57" y="1942219"/>
            <a:ext cx="1659845" cy="1420202"/>
          </a:xfrm>
          <a:prstGeom prst="rect">
            <a:avLst/>
          </a:prstGeom>
        </p:spPr>
      </p:pic>
      <p:cxnSp>
        <p:nvCxnSpPr>
          <p:cNvPr id="15" name="Connecteur en arc 14">
            <a:extLst>
              <a:ext uri="{FF2B5EF4-FFF2-40B4-BE49-F238E27FC236}">
                <a16:creationId xmlns:a16="http://schemas.microsoft.com/office/drawing/2014/main" id="{D4046DF3-0AA5-5F48-9AD9-8F8C5FD029D6}"/>
              </a:ext>
            </a:extLst>
          </p:cNvPr>
          <p:cNvCxnSpPr>
            <a:cxnSpLocks/>
            <a:stCxn id="27" idx="2"/>
            <a:endCxn id="6" idx="3"/>
          </p:cNvCxnSpPr>
          <p:nvPr/>
        </p:nvCxnSpPr>
        <p:spPr>
          <a:xfrm rot="10800000" flipV="1">
            <a:off x="5344887" y="2958160"/>
            <a:ext cx="1045907" cy="1402274"/>
          </a:xfrm>
          <a:prstGeom prst="curvedConnector3">
            <a:avLst>
              <a:gd name="adj1" fmla="val 50000"/>
            </a:avLst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BB819FD-3208-8F47-9919-563EBA62D64D}"/>
              </a:ext>
            </a:extLst>
          </p:cNvPr>
          <p:cNvSpPr txBox="1"/>
          <p:nvPr/>
        </p:nvSpPr>
        <p:spPr>
          <a:xfrm>
            <a:off x="8598803" y="2475051"/>
            <a:ext cx="29560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B1392"/>
                </a:solidFill>
                <a:latin typeface="Franklin Gothic Book" panose="020B0503020102020204" pitchFamily="34" charset="0"/>
              </a:rPr>
              <a:t>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B1392"/>
                </a:solidFill>
                <a:latin typeface="Franklin Gothic Book" panose="020B0503020102020204" pitchFamily="34" charset="0"/>
              </a:rPr>
              <a:t>1 </a:t>
            </a:r>
            <a:r>
              <a:rPr lang="fr-FR" sz="1600" dirty="0" err="1">
                <a:solidFill>
                  <a:srgbClr val="3B1392"/>
                </a:solidFill>
                <a:latin typeface="Franklin Gothic Book" panose="020B0503020102020204" pitchFamily="34" charset="0"/>
              </a:rPr>
              <a:t>app</a:t>
            </a:r>
            <a:r>
              <a:rPr lang="fr-FR" sz="1600" dirty="0">
                <a:solidFill>
                  <a:srgbClr val="3B1392"/>
                </a:solidFill>
                <a:latin typeface="Franklin Gothic Book" panose="020B0503020102020204" pitchFamily="34" charset="0"/>
              </a:rPr>
              <a:t> web + 1 </a:t>
            </a:r>
            <a:r>
              <a:rPr lang="fr-FR" sz="1600" dirty="0" err="1">
                <a:solidFill>
                  <a:srgbClr val="3B1392"/>
                </a:solidFill>
                <a:latin typeface="Franklin Gothic Book" panose="020B0503020102020204" pitchFamily="34" charset="0"/>
              </a:rPr>
              <a:t>app</a:t>
            </a:r>
            <a:r>
              <a:rPr lang="fr-FR" sz="1600" dirty="0">
                <a:solidFill>
                  <a:srgbClr val="3B1392"/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dirty="0" err="1">
                <a:solidFill>
                  <a:srgbClr val="3B1392"/>
                </a:solidFill>
                <a:latin typeface="Franklin Gothic Book" panose="020B0503020102020204" pitchFamily="34" charset="0"/>
              </a:rPr>
              <a:t>backend</a:t>
            </a:r>
            <a:endParaRPr lang="fr-FR" sz="1600" dirty="0">
              <a:solidFill>
                <a:srgbClr val="3B1392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B1392"/>
                </a:solidFill>
                <a:latin typeface="Franklin Gothic Book" panose="020B0503020102020204" pitchFamily="34" charset="0"/>
              </a:rPr>
              <a:t>512 Mb Ram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0006DFD-E367-3442-9832-29A0AEB38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6883" y="1890850"/>
            <a:ext cx="2739487" cy="76559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4BD6013-413D-4A43-8EEC-A45A8E114AB5}"/>
              </a:ext>
            </a:extLst>
          </p:cNvPr>
          <p:cNvSpPr txBox="1"/>
          <p:nvPr/>
        </p:nvSpPr>
        <p:spPr>
          <a:xfrm>
            <a:off x="5987886" y="3340775"/>
            <a:ext cx="556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 algn="ctr"/>
            <a:r>
              <a:rPr lang="fr-FR" sz="2000" b="1" dirty="0">
                <a:solidFill>
                  <a:srgbClr val="00B0F0"/>
                </a:solidFill>
                <a:latin typeface="Franklin Gothic Book" panose="020B0503020102020204" pitchFamily="34" charset="0"/>
              </a:rPr>
              <a:t>https://</a:t>
            </a:r>
            <a:r>
              <a:rPr lang="fr-FR" sz="2000" b="1" dirty="0" err="1">
                <a:solidFill>
                  <a:srgbClr val="00B0F0"/>
                </a:solidFill>
                <a:latin typeface="Franklin Gothic Book" panose="020B0503020102020204" pitchFamily="34" charset="0"/>
              </a:rPr>
              <a:t>filmroulette.herokuapp.com</a:t>
            </a:r>
            <a:r>
              <a:rPr lang="fr-FR" sz="2000" b="1" dirty="0">
                <a:solidFill>
                  <a:srgbClr val="00B0F0"/>
                </a:solidFill>
                <a:latin typeface="Franklin Gothic Book" panose="020B0503020102020204" pitchFamily="34" charset="0"/>
              </a:rPr>
              <a:t>/docs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80A0098-4176-CE41-A3D7-D20FB15A4B8E}"/>
              </a:ext>
            </a:extLst>
          </p:cNvPr>
          <p:cNvSpPr/>
          <p:nvPr/>
        </p:nvSpPr>
        <p:spPr>
          <a:xfrm>
            <a:off x="6390793" y="1555887"/>
            <a:ext cx="5631666" cy="28045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88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079C23D-9468-934B-89BD-ACB1D50A61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0236" y="-285008"/>
            <a:ext cx="12212470" cy="915935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CE5AA47-746D-8347-B67E-A6F872123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0785" y="142504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B15B26-4496-EF44-A5DA-CEF967C7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AB1093-AC74-9045-86DD-A19FCC460273}"/>
              </a:ext>
            </a:extLst>
          </p:cNvPr>
          <p:cNvSpPr txBox="1">
            <a:spLocks/>
          </p:cNvSpPr>
          <p:nvPr/>
        </p:nvSpPr>
        <p:spPr>
          <a:xfrm>
            <a:off x="925196" y="1468067"/>
            <a:ext cx="10341606" cy="4730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Les –</a:t>
            </a:r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Une mesure de la pertinence très empirique</a:t>
            </a:r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Des plots qui décrivent les films un peu « à coté » et des facteurs latents vagues donnent des </a:t>
            </a:r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recos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 approximatives</a:t>
            </a:r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Les recommandations renvoient sur les même films au bout d’un moment</a:t>
            </a:r>
          </a:p>
          <a:p>
            <a:endParaRPr lang="fr-FR" sz="1600" dirty="0">
              <a:solidFill>
                <a:schemeClr val="accent1">
                  <a:lumMod val="75000"/>
                </a:schemeClr>
              </a:solidFill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Les +</a:t>
            </a:r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Les films en tête de classement correspondent bien au genre</a:t>
            </a:r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Rapidité du moteur (temps de réponse quasi instantané)</a:t>
            </a:r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Légèreté (image docker 1,34 Gb)</a:t>
            </a:r>
          </a:p>
          <a:p>
            <a:endParaRPr lang="fr-FR" sz="1600" dirty="0">
              <a:solidFill>
                <a:schemeClr val="accent1">
                  <a:lumMod val="75000"/>
                </a:schemeClr>
              </a:solidFill>
              <a:latin typeface="Franklin Gothic Book" panose="020B0503020102020204" pitchFamily="34" charset="0"/>
            </a:endParaRPr>
          </a:p>
          <a:p>
            <a:endParaRPr lang="fr-FR" sz="1600" dirty="0">
              <a:solidFill>
                <a:schemeClr val="accent1">
                  <a:lumMod val="75000"/>
                </a:schemeClr>
              </a:solidFill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Idées pour la suite</a:t>
            </a:r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Courbe ROC pour mesurer la pertinence des recommandations</a:t>
            </a:r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Formule de distance euclidienne, </a:t>
            </a:r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manhattan</a:t>
            </a:r>
            <a:endParaRPr lang="fr-FR" sz="1600" dirty="0">
              <a:solidFill>
                <a:schemeClr val="accent1">
                  <a:lumMod val="7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Distances moyennées de plusieurs variables</a:t>
            </a:r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Enrichir le </a:t>
            </a:r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dataset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 de </a:t>
            </a:r>
            <a:r>
              <a:rPr lang="fr-FR" sz="160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</a:rPr>
              <a:t>données collaboratives</a:t>
            </a:r>
            <a:endParaRPr lang="fr-FR" sz="1600" dirty="0">
              <a:solidFill>
                <a:schemeClr val="accent1">
                  <a:lumMod val="75000"/>
                </a:schemeClr>
              </a:solidFill>
              <a:latin typeface="Franklin Gothic Book" panose="020B0503020102020204" pitchFamily="34" charset="0"/>
            </a:endParaRPr>
          </a:p>
          <a:p>
            <a:endParaRPr lang="fr-FR" sz="1600" dirty="0">
              <a:solidFill>
                <a:schemeClr val="accent1">
                  <a:lumMod val="75000"/>
                </a:schemeClr>
              </a:solidFill>
              <a:latin typeface="Franklin Gothic Book" panose="020B0503020102020204" pitchFamily="34" charset="0"/>
            </a:endParaRPr>
          </a:p>
          <a:p>
            <a:endParaRPr lang="fr-FR" sz="1000" dirty="0">
              <a:solidFill>
                <a:schemeClr val="accent1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D4CD7A-BE2F-4349-BB1E-4461342C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6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5B117E3-5614-5F46-B69E-F0C433C5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3934458" y="1110644"/>
            <a:ext cx="7419341" cy="524570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Contexte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 - 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F1AAC6-FBB7-5147-979C-61293012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2569"/>
            <a:ext cx="10265229" cy="2921856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Moteur de recommandations de film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Api accessible dans le cloud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Pour un titre de film donné, retourner 5 titres similaires et/ou intéressants</a:t>
            </a:r>
          </a:p>
          <a:p>
            <a:pPr marL="685800" lvl="2">
              <a:spcBef>
                <a:spcPts val="1000"/>
              </a:spcBef>
            </a:pPr>
            <a:endParaRPr lang="fr-FR" sz="24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Les données</a:t>
            </a:r>
          </a:p>
          <a:p>
            <a:pPr lvl="1"/>
            <a:r>
              <a:rPr lang="fr-FR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Dataset</a:t>
            </a: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: </a:t>
            </a:r>
            <a:r>
              <a:rPr lang="fr-FR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movie_metadata.csv</a:t>
            </a:r>
            <a:r>
              <a:rPr lang="fr-FR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(5043 titres de films, 28 variables, 1,5Mo)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222538-F6AB-C64D-9CCA-88AF6D2A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36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7143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Contexte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 - 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F1AAC6-FBB7-5147-979C-61293012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706"/>
            <a:ext cx="10515600" cy="5023644"/>
          </a:xfrm>
        </p:spPr>
        <p:txBody>
          <a:bodyPr>
            <a:normAutofit fontScale="92500" lnSpcReduction="10000"/>
          </a:bodyPr>
          <a:lstStyle/>
          <a:p>
            <a:r>
              <a:rPr lang="fr-FR" sz="2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Les moteurs de recommandations les plus populaires se répartissent en 2 grandes familles</a:t>
            </a:r>
          </a:p>
          <a:p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Pas de retours utilisateurs =&gt; recommandations orientées contenu</a:t>
            </a:r>
          </a:p>
          <a:p>
            <a:r>
              <a:rPr lang="fr-FR" sz="2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Trouver des films similaires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Quels critères/variables utiliser?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Quel algorithme utiliser?</a:t>
            </a:r>
          </a:p>
          <a:p>
            <a:pPr lvl="1"/>
            <a:endParaRPr lang="fr-FR" sz="16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4E7E5C-B85B-5E4B-BF8D-833F3FE3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6361-2522-1B4C-890C-505781FA332F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B89FC1-51D0-444D-846F-C9CF4F3B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8" y="1825625"/>
            <a:ext cx="6337300" cy="336550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F9B2C1-5456-E94F-B649-A0CFF8D5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4497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Nettoyage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Corrélations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98E94F8-6BFF-BE4F-B514-E99F4EDB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" y="1325563"/>
            <a:ext cx="5793148" cy="4423402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B07B8A8-DD22-B141-814A-33BA121A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81C8EE-8483-744F-8A82-C005222C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14" y="1345381"/>
            <a:ext cx="5628443" cy="25088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C39C4AE-93C4-4545-82D7-4D9CCB4FD581}"/>
              </a:ext>
            </a:extLst>
          </p:cNvPr>
          <p:cNvSpPr txBox="1"/>
          <p:nvPr/>
        </p:nvSpPr>
        <p:spPr>
          <a:xfrm>
            <a:off x="6253719" y="4176885"/>
            <a:ext cx="176073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R^2 proche de 0,9 , score significatif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cast_total_facebook_likes</a:t>
            </a:r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explique 77% actor_1_facebook_likes </a:t>
            </a:r>
          </a:p>
          <a:p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      avec une p-value à 0 (qui confirme l'hypothèse alternative que</a:t>
            </a:r>
          </a:p>
          <a:p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      le coefficient est différent de 0)</a:t>
            </a:r>
          </a:p>
          <a:p>
            <a:endParaRPr lang="fr-FR" sz="16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  <a:sym typeface="Wingdings" pitchFamily="2" charset="2"/>
              </a:rPr>
              <a:t></a:t>
            </a:r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on exclue la variable </a:t>
            </a:r>
            <a:r>
              <a:rPr lang="fr-FR" sz="16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cast_total_facebook_likes</a:t>
            </a:r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de notre étude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2976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Nettoyage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– Suppression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F1AAC6-FBB7-5147-979C-61293012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229" y="1690688"/>
            <a:ext cx="4761524" cy="3118818"/>
          </a:xfrm>
        </p:spPr>
        <p:txBody>
          <a:bodyPr>
            <a:normAutofit fontScale="70000" lnSpcReduction="20000"/>
          </a:bodyPr>
          <a:lstStyle/>
          <a:p>
            <a:r>
              <a:rPr lang="fr-FR" sz="24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Valeurs manquantes</a:t>
            </a:r>
          </a:p>
          <a:p>
            <a:pPr lvl="1"/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Majorité de films avec - de 5%</a:t>
            </a:r>
          </a:p>
          <a:p>
            <a:pPr lvl="1"/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Maximum 18% (relativement peu)</a:t>
            </a:r>
          </a:p>
          <a:p>
            <a:pPr lvl="1"/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Variables </a:t>
            </a:r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gross</a:t>
            </a:r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(revenu), budget à garder pour leur influence potentielle dans le choix d’un film</a:t>
            </a:r>
          </a:p>
          <a:p>
            <a:r>
              <a:rPr lang="fr-FR" sz="22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Variables inutiles</a:t>
            </a:r>
          </a:p>
          <a:p>
            <a:pPr lvl="1"/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Imdb_link</a:t>
            </a:r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Aspect_ratio</a:t>
            </a:r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Color</a:t>
            </a:r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Country</a:t>
            </a:r>
          </a:p>
          <a:p>
            <a:pPr lvl="1"/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Content_rating</a:t>
            </a:r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Cast_total_facebook_likes</a:t>
            </a:r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r>
              <a:rPr lang="fr-FR" sz="22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Dédoublonnage</a:t>
            </a:r>
            <a:endParaRPr lang="fr-FR" sz="22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Par titre de film/réalisateur</a:t>
            </a:r>
          </a:p>
          <a:p>
            <a:pPr lvl="1"/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endParaRPr lang="fr-FR" sz="22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694916-EE5C-1F4B-815C-1096AAC7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7" y="1690688"/>
            <a:ext cx="7003982" cy="46656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4F12C29-DC82-EF4F-93C1-2D96135E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57" y="4821762"/>
            <a:ext cx="2859914" cy="1534588"/>
          </a:xfrm>
          <a:prstGeom prst="rect">
            <a:avLst/>
          </a:prstGeo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19C0F4B-7EB4-0041-9437-C450CAFA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75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Nettoyage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- Transformation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1E722C9-CE3A-DD41-B901-25C14602E658}"/>
              </a:ext>
            </a:extLst>
          </p:cNvPr>
          <p:cNvSpPr txBox="1">
            <a:spLocks/>
          </p:cNvSpPr>
          <p:nvPr/>
        </p:nvSpPr>
        <p:spPr>
          <a:xfrm>
            <a:off x="1286795" y="1543838"/>
            <a:ext cx="4676684" cy="3118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Binarisation</a:t>
            </a:r>
            <a:r>
              <a:rPr lang="fr-FR" sz="22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(One Hot </a:t>
            </a:r>
            <a:r>
              <a:rPr lang="fr-FR" sz="22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Encoding</a:t>
            </a:r>
            <a:r>
              <a:rPr lang="fr-FR" sz="22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)</a:t>
            </a:r>
          </a:p>
          <a:p>
            <a:endParaRPr lang="fr-FR" sz="22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26 genres</a:t>
            </a:r>
          </a:p>
          <a:p>
            <a:pPr lvl="1"/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endParaRPr lang="fr-FR" sz="18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8112</a:t>
            </a:r>
            <a:r>
              <a:rPr lang="fr-FR" sz="1800" dirty="0"/>
              <a:t> </a:t>
            </a:r>
            <a:r>
              <a:rPr lang="fr-FR" sz="18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plots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2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FE900D-6E79-B24B-BC89-8B8AA04F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Openclassrooms</a:t>
            </a:r>
            <a:r>
              <a:rPr lang="fr-FR" dirty="0"/>
              <a:t> – DS P3 – Hui Guan TAI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AD12EFC-883D-BE4D-9E5B-43931608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76" y="2475005"/>
            <a:ext cx="1870507" cy="14416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016D92-65DE-0745-8915-3E61C5A4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41" y="2475005"/>
            <a:ext cx="7055118" cy="144165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531E9F-15BF-7E4D-922E-6D7712ADE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24" y="4626027"/>
            <a:ext cx="3882059" cy="151865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791F93-1957-2646-BE20-A373EF558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41" y="4648959"/>
            <a:ext cx="7055118" cy="1495721"/>
          </a:xfrm>
          <a:prstGeom prst="rect">
            <a:avLst/>
          </a:prstGeom>
        </p:spPr>
      </p:pic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1C7AA5BD-DCC3-B04C-8802-E213AA7A18F4}"/>
              </a:ext>
            </a:extLst>
          </p:cNvPr>
          <p:cNvSpPr/>
          <p:nvPr/>
        </p:nvSpPr>
        <p:spPr>
          <a:xfrm>
            <a:off x="4380603" y="3069708"/>
            <a:ext cx="318052" cy="282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FB9E156D-4382-1846-A051-2D16B2EF2704}"/>
              </a:ext>
            </a:extLst>
          </p:cNvPr>
          <p:cNvSpPr/>
          <p:nvPr/>
        </p:nvSpPr>
        <p:spPr>
          <a:xfrm>
            <a:off x="4390036" y="5349757"/>
            <a:ext cx="318052" cy="282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92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Nettoyage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- Transformation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C001499-B99B-B643-BDD7-B7C6606F5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94" y="3053342"/>
            <a:ext cx="3777915" cy="1609560"/>
          </a:xfrm>
        </p:spPr>
        <p:txBody>
          <a:bodyPr>
            <a:normAutofit/>
          </a:bodyPr>
          <a:lstStyle/>
          <a:p>
            <a:r>
              <a:rPr lang="fr-FR" sz="30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movie_metadata.csv</a:t>
            </a:r>
            <a:endParaRPr lang="fr-FR" sz="3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3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5043x28</a:t>
            </a:r>
          </a:p>
          <a:p>
            <a:pPr lvl="1"/>
            <a:r>
              <a:rPr lang="fr-FR" sz="3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1,1 Mb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FE900D-6E79-B24B-BC89-8B8AA04F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  <p:sp>
        <p:nvSpPr>
          <p:cNvPr id="11" name="Espace réservé du contenu 7">
            <a:extLst>
              <a:ext uri="{FF2B5EF4-FFF2-40B4-BE49-F238E27FC236}">
                <a16:creationId xmlns:a16="http://schemas.microsoft.com/office/drawing/2014/main" id="{CAE97ABD-F1F4-D84A-B817-55EAFE6E3F3E}"/>
              </a:ext>
            </a:extLst>
          </p:cNvPr>
          <p:cNvSpPr txBox="1">
            <a:spLocks/>
          </p:cNvSpPr>
          <p:nvPr/>
        </p:nvSpPr>
        <p:spPr>
          <a:xfrm>
            <a:off x="6506817" y="1663740"/>
            <a:ext cx="48469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movie_metadata_clean.csv</a:t>
            </a:r>
            <a:endParaRPr lang="fr-FR" sz="3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3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4919x21</a:t>
            </a:r>
          </a:p>
          <a:p>
            <a:pPr lvl="1"/>
            <a:r>
              <a:rPr lang="fr-FR" sz="3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807 Kb</a:t>
            </a:r>
          </a:p>
          <a:p>
            <a:r>
              <a:rPr lang="fr-FR" sz="30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movie_genres.csv</a:t>
            </a:r>
            <a:endParaRPr lang="fr-FR" sz="3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3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4919x23</a:t>
            </a:r>
          </a:p>
          <a:p>
            <a:pPr lvl="1"/>
            <a:r>
              <a:rPr lang="fr-FR" sz="3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884 Kb</a:t>
            </a:r>
          </a:p>
          <a:p>
            <a:r>
              <a:rPr lang="fr-FR" sz="30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movie_plots.csv</a:t>
            </a:r>
            <a:endParaRPr lang="fr-FR" sz="3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 sz="3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4919x84</a:t>
            </a:r>
          </a:p>
          <a:p>
            <a:pPr lvl="1"/>
            <a:r>
              <a:rPr lang="fr-FR" sz="3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3.2 Mb</a:t>
            </a:r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E0505CE5-B897-C043-A0D9-69A13E4FA699}"/>
              </a:ext>
            </a:extLst>
          </p:cNvPr>
          <p:cNvSpPr/>
          <p:nvPr/>
        </p:nvSpPr>
        <p:spPr>
          <a:xfrm>
            <a:off x="4990375" y="3019011"/>
            <a:ext cx="945376" cy="668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C5FAD05-0203-9442-9C19-10C660D63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789" y="1963592"/>
            <a:ext cx="3531783" cy="475788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9092022-49B5-8542-80C6-44B553C14E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205"/>
            <a:ext cx="10515600" cy="1325563"/>
          </a:xfrm>
        </p:spPr>
        <p:txBody>
          <a:bodyPr/>
          <a:lstStyle/>
          <a:p>
            <a:r>
              <a:rPr lang="fr-FR" sz="4800" dirty="0">
                <a:solidFill>
                  <a:srgbClr val="7030A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Exploration </a:t>
            </a:r>
            <a:r>
              <a:rPr lang="fr-FR" sz="4800" dirty="0">
                <a:solidFill>
                  <a:schemeClr val="accent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- Distributions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F1AAC6-FBB7-5147-979C-61293012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564" y="1329768"/>
            <a:ext cx="3648693" cy="1159390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Variables Qualitatives</a:t>
            </a:r>
          </a:p>
          <a:p>
            <a:pPr marL="0" indent="0">
              <a:buNone/>
            </a:pPr>
            <a:endParaRPr lang="fr-FR" sz="20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5E583-4031-C84F-BAA5-338DC10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656361-2522-1B4C-890C-505781FA332F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1E722C9-CE3A-DD41-B901-25C14602E658}"/>
              </a:ext>
            </a:extLst>
          </p:cNvPr>
          <p:cNvSpPr txBox="1">
            <a:spLocks/>
          </p:cNvSpPr>
          <p:nvPr/>
        </p:nvSpPr>
        <p:spPr>
          <a:xfrm>
            <a:off x="124519" y="1262740"/>
            <a:ext cx="4038777" cy="274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Variables Quantitatives</a:t>
            </a:r>
          </a:p>
          <a:p>
            <a:pPr lvl="1"/>
            <a:r>
              <a:rPr lang="fr-FR" sz="16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Imdb_score</a:t>
            </a:r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 – distribution normale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Distribution non normale autrement</a:t>
            </a:r>
          </a:p>
          <a:p>
            <a:pPr lvl="1"/>
            <a:endParaRPr lang="fr-FR" sz="1600" dirty="0">
              <a:solidFill>
                <a:schemeClr val="accent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BB3B7F-69CB-314A-8085-0CB676BD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42651"/>
            <a:ext cx="4287816" cy="22248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6FBADB-3CF5-D047-A8E1-54A96939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5" y="4804854"/>
            <a:ext cx="3901966" cy="19166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BE29E9D-949A-4449-B893-BC0F2AD6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569" y="1486653"/>
            <a:ext cx="2434048" cy="264546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C783FCD-2888-B040-8CFB-05D923E7E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569" y="4038223"/>
            <a:ext cx="2636075" cy="2318127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3333C6-C0D0-534D-8FD1-35FEAC657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Openclassrooms – DS P3 – Hui Guan TAI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FEDBC9-D79F-DC44-9D4D-864DBBD00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925" y="5022024"/>
            <a:ext cx="2653375" cy="13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2633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955</Words>
  <Application>Microsoft Macintosh PowerPoint</Application>
  <PresentationFormat>Grand écran</PresentationFormat>
  <Paragraphs>214</Paragraphs>
  <Slides>22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Arial</vt:lpstr>
      <vt:lpstr>Arial Rounded MT Bold</vt:lpstr>
      <vt:lpstr>Calibri</vt:lpstr>
      <vt:lpstr>Calibri Light</vt:lpstr>
      <vt:lpstr>Franklin Gothic Book</vt:lpstr>
      <vt:lpstr>Wingdings</vt:lpstr>
      <vt:lpstr>Thème Office</vt:lpstr>
      <vt:lpstr>Source: https://morioh.com/p/5e461f15f1df   </vt:lpstr>
      <vt:lpstr> Sommaire</vt:lpstr>
      <vt:lpstr>Contexte - Objectif</vt:lpstr>
      <vt:lpstr>Contexte - Problématique</vt:lpstr>
      <vt:lpstr>Nettoyage – Corrélations</vt:lpstr>
      <vt:lpstr>Nettoyage – Suppression</vt:lpstr>
      <vt:lpstr>Nettoyage - Transformation</vt:lpstr>
      <vt:lpstr>Nettoyage - Transformation</vt:lpstr>
      <vt:lpstr>Exploration - Distributions</vt:lpstr>
      <vt:lpstr>Exploration – Distributions (likes)</vt:lpstr>
      <vt:lpstr>Exploration – Distributions (acteurs,directeurs)</vt:lpstr>
      <vt:lpstr>Exploration – Distributions (budget, revenus)</vt:lpstr>
      <vt:lpstr>Exploration – Distributions (genre, plot)</vt:lpstr>
      <vt:lpstr>Exploration – Règles d’association</vt:lpstr>
      <vt:lpstr>Exploration – Réduction dimensionnelle</vt:lpstr>
      <vt:lpstr>Exploration – Clustering KMeans</vt:lpstr>
      <vt:lpstr>Exploration – Clustering DBSCAN</vt:lpstr>
      <vt:lpstr>Exploration – ACP</vt:lpstr>
      <vt:lpstr>Exploration – Similarités cosinus</vt:lpstr>
      <vt:lpstr>Moteur – Algorithme</vt:lpstr>
      <vt:lpstr>Moteur – Déploiement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Hui-Guan TAI</dc:title>
  <dc:creator>Hui-guan TAI</dc:creator>
  <cp:lastModifiedBy>Hui-guan TAI</cp:lastModifiedBy>
  <cp:revision>392</cp:revision>
  <cp:lastPrinted>2021-03-06T20:59:56Z</cp:lastPrinted>
  <dcterms:created xsi:type="dcterms:W3CDTF">2021-01-13T14:11:03Z</dcterms:created>
  <dcterms:modified xsi:type="dcterms:W3CDTF">2021-04-08T06:13:20Z</dcterms:modified>
</cp:coreProperties>
</file>